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7" r:id="rId3"/>
    <p:sldId id="266" r:id="rId4"/>
    <p:sldId id="258" r:id="rId5"/>
    <p:sldId id="269" r:id="rId6"/>
    <p:sldId id="268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4D"/>
    <a:srgbClr val="71105E"/>
    <a:srgbClr val="CD0034"/>
    <a:srgbClr val="0076A3"/>
    <a:srgbClr val="009CCC"/>
    <a:srgbClr val="F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86421" autoAdjust="0"/>
  </p:normalViewPr>
  <p:slideViewPr>
    <p:cSldViewPr snapToGrid="0" snapToObjects="1">
      <p:cViewPr varScale="1">
        <p:scale>
          <a:sx n="72" d="100"/>
          <a:sy n="72" d="100"/>
        </p:scale>
        <p:origin x="8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versed-GoldBackgrou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-1"/>
            <a:ext cx="2805487" cy="132249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700867"/>
            <a:ext cx="8054116" cy="2495551"/>
          </a:xfrm>
        </p:spPr>
        <p:txBody>
          <a:bodyPr anchor="b" anchorCtr="0">
            <a:noAutofit/>
          </a:bodyPr>
          <a:lstStyle>
            <a:lvl1pPr algn="l">
              <a:defRPr sz="5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11800"/>
            <a:ext cx="8054116" cy="6096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01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Gold-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98" y="6458029"/>
            <a:ext cx="2774933" cy="22663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 descr="Gold-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98" y="6458029"/>
            <a:ext cx="2774933" cy="2266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old-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98" y="6458029"/>
            <a:ext cx="2774933" cy="22663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ld-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98" y="6458029"/>
            <a:ext cx="2774933" cy="22663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" name="Picture 9" descr="Gold-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98" y="6458029"/>
            <a:ext cx="2774933" cy="22663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7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versed-Gold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-1"/>
            <a:ext cx="2805487" cy="132249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0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7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1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solidFill>
          <a:srgbClr val="CD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versed-Gold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-1"/>
            <a:ext cx="2805487" cy="132249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0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7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40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bg>
      <p:bgPr>
        <a:solidFill>
          <a:srgbClr val="007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versed-Gold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-1"/>
            <a:ext cx="2805487" cy="132249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0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7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52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bg>
      <p:bgPr>
        <a:solidFill>
          <a:srgbClr val="711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versed-Gold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-1"/>
            <a:ext cx="2805487" cy="132249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0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0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7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2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3914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Gold-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98" y="6458029"/>
            <a:ext cx="2774933" cy="22663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6349718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8686800" cy="563562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old-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1398" y="6458922"/>
            <a:ext cx="2774933" cy="2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" y="1658936"/>
            <a:ext cx="3344333" cy="342106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43F4-50CA-E04D-8465-7927D6A2DDB5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FB0FA-1F4E-0144-8AFC-60E32D3AB9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658937"/>
            <a:ext cx="3166533" cy="304852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8686800" cy="563562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7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old-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1398" y="6458922"/>
            <a:ext cx="2774933" cy="2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cap="all" baseline="0">
                <a:solidFill>
                  <a:schemeClr val="tx1"/>
                </a:solidFill>
                <a:latin typeface=""/>
              </a:defRPr>
            </a:lvl1pPr>
          </a:lstStyle>
          <a:p>
            <a:fld id="{3C2743F4-50CA-E04D-8465-7927D6A2DDB5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0" r:id="rId7"/>
    <p:sldLayoutId id="2147483668" r:id="rId8"/>
    <p:sldLayoutId id="2147483667" r:id="rId9"/>
    <p:sldLayoutId id="2147483652" r:id="rId10"/>
    <p:sldLayoutId id="2147483653" r:id="rId11"/>
    <p:sldLayoutId id="2147483654" r:id="rId12"/>
    <p:sldLayoutId id="2147483655" r:id="rId13"/>
    <p:sldLayoutId id="214748364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0AB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FROM THE GROUND UP:</a:t>
            </a:r>
            <a:br>
              <a:rPr lang="en-US" dirty="0" smtClean="0"/>
            </a:br>
            <a:r>
              <a:rPr lang="en-US" dirty="0" smtClean="0"/>
              <a:t>Report findings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56" y="1417638"/>
            <a:ext cx="3622688" cy="468560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325" y="6407147"/>
            <a:ext cx="4579408" cy="383119"/>
          </a:xfrm>
        </p:spPr>
        <p:txBody>
          <a:bodyPr/>
          <a:lstStyle/>
          <a:p>
            <a:r>
              <a:rPr lang="en-US" dirty="0" smtClean="0"/>
              <a:t>Source: WRI/UNDP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Report?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0539" y="1577009"/>
            <a:ext cx="71429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Drivers of Investment in 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Barriers to Investment in 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Interventions to Catalyze Private Sector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Principles for Engaging MSEs in 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Annexes: Case Study Details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09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2662"/>
          </a:xfrm>
          <a:solidFill>
            <a:schemeClr val="tx1">
              <a:alpha val="70000"/>
            </a:schemeClr>
          </a:solidFill>
        </p:spPr>
        <p:txBody>
          <a:bodyPr lIns="91440"/>
          <a:lstStyle/>
          <a:p>
            <a:r>
              <a:rPr lang="en-US" dirty="0" smtClean="0"/>
              <a:t>A MENU OF INTERVENTIONS TO CATALYZE MSE engagement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WRI/UNDP, </a:t>
            </a:r>
            <a:r>
              <a:rPr lang="en-US" dirty="0" err="1" smtClean="0"/>
              <a:t>Image:UNDP</a:t>
            </a:r>
            <a:r>
              <a:rPr lang="en-US" dirty="0" smtClean="0"/>
              <a:t> </a:t>
            </a:r>
            <a:r>
              <a:rPr lang="en-US" dirty="0"/>
              <a:t>Tajikistan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41325" y="1569242"/>
            <a:ext cx="8229600" cy="403145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Business relevant climate information and risk analysis</a:t>
            </a:r>
          </a:p>
          <a:p>
            <a:r>
              <a:rPr lang="en-US" dirty="0">
                <a:solidFill>
                  <a:prstClr val="white"/>
                </a:solidFill>
              </a:rPr>
              <a:t>Technical assistance and training</a:t>
            </a:r>
          </a:p>
          <a:p>
            <a:r>
              <a:rPr lang="en-US" dirty="0">
                <a:solidFill>
                  <a:prstClr val="white"/>
                </a:solidFill>
              </a:rPr>
              <a:t>Government </a:t>
            </a:r>
            <a:r>
              <a:rPr lang="en-US" dirty="0" smtClean="0">
                <a:solidFill>
                  <a:prstClr val="white"/>
                </a:solidFill>
              </a:rPr>
              <a:t>policies</a:t>
            </a:r>
          </a:p>
          <a:p>
            <a:r>
              <a:rPr lang="en-US" sz="2800" dirty="0">
                <a:solidFill>
                  <a:prstClr val="white"/>
                </a:solidFill>
              </a:rPr>
              <a:t>Market and business development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Partnerships </a:t>
            </a:r>
            <a:r>
              <a:rPr lang="en-US" sz="2800" dirty="0">
                <a:solidFill>
                  <a:prstClr val="white"/>
                </a:solidFill>
              </a:rPr>
              <a:t>and cooperatives</a:t>
            </a:r>
          </a:p>
          <a:p>
            <a:r>
              <a:rPr lang="en-US" sz="2800" dirty="0" smtClean="0">
                <a:solidFill>
                  <a:prstClr val="white"/>
                </a:solidFill>
              </a:rPr>
              <a:t>Financial </a:t>
            </a:r>
            <a:r>
              <a:rPr lang="en-US" sz="2800" dirty="0">
                <a:solidFill>
                  <a:prstClr val="white"/>
                </a:solidFill>
              </a:rPr>
              <a:t>instruments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</a:t>
            </a:r>
            <a:r>
              <a:rPr lang="en-US" dirty="0"/>
              <a:t>for </a:t>
            </a:r>
            <a:r>
              <a:rPr lang="en-US" dirty="0" smtClean="0"/>
              <a:t>Engaging MSES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Source: WRI/UNDP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35" t="12158" r="7604" b="5964"/>
          <a:stretch/>
        </p:blipFill>
        <p:spPr>
          <a:xfrm>
            <a:off x="1055812" y="1009650"/>
            <a:ext cx="7032376" cy="51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7896" y="1007165"/>
            <a:ext cx="6944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National governments should engage MSEs in national adaptation 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International donors can set the agenda, provide technical support, and help with market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Special climate funds can direct their expertise to MSE-related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Large private companies can invest through finance and technical support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727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case studies from the Agriculture Sector in: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7896" y="1537252"/>
            <a:ext cx="69441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Zimbabwe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Cambodia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Tajikistan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Nicaragua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659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91" y="3256376"/>
            <a:ext cx="8229600" cy="2548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cap="none" dirty="0" smtClean="0">
                <a:solidFill>
                  <a:schemeClr val="tx1"/>
                </a:solidFill>
              </a:rPr>
              <a:t>Heather McGray</a:t>
            </a:r>
            <a:br>
              <a:rPr lang="en-US" sz="1600" cap="none" dirty="0" smtClean="0">
                <a:solidFill>
                  <a:schemeClr val="tx1"/>
                </a:solidFill>
              </a:rPr>
            </a:br>
            <a:r>
              <a:rPr lang="en-US" sz="1600" cap="none" dirty="0" smtClean="0">
                <a:solidFill>
                  <a:schemeClr val="tx1"/>
                </a:solidFill>
              </a:rPr>
              <a:t>hmcgray@wri.org</a:t>
            </a:r>
            <a:endParaRPr lang="en-US" sz="1600" cap="none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80389"/>
      </p:ext>
    </p:extLst>
  </p:cSld>
  <p:clrMapOvr>
    <a:masterClrMapping/>
  </p:clrMapOvr>
</p:sld>
</file>

<file path=ppt/theme/theme1.xml><?xml version="1.0" encoding="utf-8"?>
<a:theme xmlns:a="http://schemas.openxmlformats.org/drawingml/2006/main" name="WRI-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Adapting from the Ground Up presentation</Template>
  <TotalTime>85</TotalTime>
  <Words>148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WRI-temp</vt:lpstr>
      <vt:lpstr>ADAPTING FROM THE GROUND UP: Report findings</vt:lpstr>
      <vt:lpstr>What’s in the Report?</vt:lpstr>
      <vt:lpstr>A MENU OF INTERVENTIONS TO CATALYZE MSE engagement</vt:lpstr>
      <vt:lpstr>Principles for Engaging MSES</vt:lpstr>
      <vt:lpstr>Overarching recommendations</vt:lpstr>
      <vt:lpstr>Detailed case studies from the Agriculture Sector in:</vt:lpstr>
      <vt:lpstr>Thank you!  Heather McGray hmcgray@wri.org</vt:lpstr>
    </vt:vector>
  </TitlesOfParts>
  <Company>WRI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Soltoff</dc:creator>
  <cp:lastModifiedBy>Heather McGray</cp:lastModifiedBy>
  <cp:revision>9</cp:revision>
  <dcterms:created xsi:type="dcterms:W3CDTF">2015-12-04T18:50:21Z</dcterms:created>
  <dcterms:modified xsi:type="dcterms:W3CDTF">2015-12-07T20:59:19Z</dcterms:modified>
</cp:coreProperties>
</file>